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2" r:id="rId3"/>
    <p:sldId id="280" r:id="rId4"/>
    <p:sldId id="268" r:id="rId5"/>
    <p:sldId id="269" r:id="rId6"/>
    <p:sldId id="271" r:id="rId7"/>
    <p:sldId id="272" r:id="rId8"/>
    <p:sldId id="273" r:id="rId9"/>
    <p:sldId id="274" r:id="rId10"/>
    <p:sldId id="275" r:id="rId11"/>
    <p:sldId id="276" r:id="rId12"/>
    <p:sldId id="277" r:id="rId13"/>
    <p:sldId id="287" r:id="rId14"/>
    <p:sldId id="281" r:id="rId15"/>
    <p:sldId id="282" r:id="rId16"/>
    <p:sldId id="288" r:id="rId17"/>
    <p:sldId id="283" r:id="rId18"/>
    <p:sldId id="284" r:id="rId19"/>
    <p:sldId id="290" r:id="rId20"/>
    <p:sldId id="291" r:id="rId21"/>
    <p:sldId id="292" r:id="rId22"/>
    <p:sldId id="257" r:id="rId23"/>
    <p:sldId id="259" r:id="rId24"/>
    <p:sldId id="293" r:id="rId25"/>
    <p:sldId id="260" r:id="rId26"/>
    <p:sldId id="261" r:id="rId27"/>
    <p:sldId id="258" r:id="rId28"/>
    <p:sldId id="294" r:id="rId29"/>
    <p:sldId id="289" r:id="rId30"/>
    <p:sldId id="263" r:id="rId31"/>
    <p:sldId id="285" r:id="rId32"/>
    <p:sldId id="286"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18" d="100"/>
          <a:sy n="118" d="100"/>
        </p:scale>
        <p:origin x="-1434"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4268396-6273-45D8-BE66-03992A3E98DA}" type="datetimeFigureOut">
              <a:rPr lang="en-US" smtClean="0"/>
              <a:pPr/>
              <a:t>10/29/2018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FA26D9-AAD4-4648-AFD8-0EBDF7357060}" type="slidenum">
              <a:rPr lang="en-US" smtClean="0"/>
              <a:pPr/>
              <a:t>‹#›</a:t>
            </a:fld>
            <a:endParaRPr lang="en-US"/>
          </a:p>
        </p:txBody>
      </p:sp>
    </p:spTree>
    <p:extLst>
      <p:ext uri="{BB962C8B-B14F-4D97-AF65-F5344CB8AC3E}">
        <p14:creationId xmlns:p14="http://schemas.microsoft.com/office/powerpoint/2010/main" val="2592175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268396-6273-45D8-BE66-03992A3E98DA}" type="datetimeFigureOut">
              <a:rPr lang="en-US" smtClean="0"/>
              <a:pPr/>
              <a:t>10/29/2018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FA26D9-AAD4-4648-AFD8-0EBDF7357060}" type="slidenum">
              <a:rPr lang="en-US" smtClean="0"/>
              <a:pPr/>
              <a:t>‹#›</a:t>
            </a:fld>
            <a:endParaRPr lang="en-US"/>
          </a:p>
        </p:txBody>
      </p:sp>
    </p:spTree>
    <p:extLst>
      <p:ext uri="{BB962C8B-B14F-4D97-AF65-F5344CB8AC3E}">
        <p14:creationId xmlns:p14="http://schemas.microsoft.com/office/powerpoint/2010/main" val="2308323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268396-6273-45D8-BE66-03992A3E98DA}" type="datetimeFigureOut">
              <a:rPr lang="en-US" smtClean="0"/>
              <a:pPr/>
              <a:t>10/29/2018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FA26D9-AAD4-4648-AFD8-0EBDF7357060}" type="slidenum">
              <a:rPr lang="en-US" smtClean="0"/>
              <a:pPr/>
              <a:t>‹#›</a:t>
            </a:fld>
            <a:endParaRPr lang="en-US"/>
          </a:p>
        </p:txBody>
      </p:sp>
    </p:spTree>
    <p:extLst>
      <p:ext uri="{BB962C8B-B14F-4D97-AF65-F5344CB8AC3E}">
        <p14:creationId xmlns:p14="http://schemas.microsoft.com/office/powerpoint/2010/main" val="1598572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268396-6273-45D8-BE66-03992A3E98DA}" type="datetimeFigureOut">
              <a:rPr lang="en-US" smtClean="0"/>
              <a:pPr/>
              <a:t>10/29/2018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FA26D9-AAD4-4648-AFD8-0EBDF7357060}" type="slidenum">
              <a:rPr lang="en-US" smtClean="0"/>
              <a:pPr/>
              <a:t>‹#›</a:t>
            </a:fld>
            <a:endParaRPr lang="en-US"/>
          </a:p>
        </p:txBody>
      </p:sp>
    </p:spTree>
    <p:extLst>
      <p:ext uri="{BB962C8B-B14F-4D97-AF65-F5344CB8AC3E}">
        <p14:creationId xmlns:p14="http://schemas.microsoft.com/office/powerpoint/2010/main" val="3367562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4268396-6273-45D8-BE66-03992A3E98DA}" type="datetimeFigureOut">
              <a:rPr lang="en-US" smtClean="0"/>
              <a:pPr/>
              <a:t>10/29/2018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FA26D9-AAD4-4648-AFD8-0EBDF7357060}" type="slidenum">
              <a:rPr lang="en-US" smtClean="0"/>
              <a:pPr/>
              <a:t>‹#›</a:t>
            </a:fld>
            <a:endParaRPr lang="en-US"/>
          </a:p>
        </p:txBody>
      </p:sp>
    </p:spTree>
    <p:extLst>
      <p:ext uri="{BB962C8B-B14F-4D97-AF65-F5344CB8AC3E}">
        <p14:creationId xmlns:p14="http://schemas.microsoft.com/office/powerpoint/2010/main" val="2988624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4268396-6273-45D8-BE66-03992A3E98DA}" type="datetimeFigureOut">
              <a:rPr lang="en-US" smtClean="0"/>
              <a:pPr/>
              <a:t>10/29/2018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FA26D9-AAD4-4648-AFD8-0EBDF7357060}" type="slidenum">
              <a:rPr lang="en-US" smtClean="0"/>
              <a:pPr/>
              <a:t>‹#›</a:t>
            </a:fld>
            <a:endParaRPr lang="en-US"/>
          </a:p>
        </p:txBody>
      </p:sp>
    </p:spTree>
    <p:extLst>
      <p:ext uri="{BB962C8B-B14F-4D97-AF65-F5344CB8AC3E}">
        <p14:creationId xmlns:p14="http://schemas.microsoft.com/office/powerpoint/2010/main" val="24811801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4268396-6273-45D8-BE66-03992A3E98DA}" type="datetimeFigureOut">
              <a:rPr lang="en-US" smtClean="0"/>
              <a:pPr/>
              <a:t>10/29/2018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AFA26D9-AAD4-4648-AFD8-0EBDF7357060}" type="slidenum">
              <a:rPr lang="en-US" smtClean="0"/>
              <a:pPr/>
              <a:t>‹#›</a:t>
            </a:fld>
            <a:endParaRPr lang="en-US"/>
          </a:p>
        </p:txBody>
      </p:sp>
    </p:spTree>
    <p:extLst>
      <p:ext uri="{BB962C8B-B14F-4D97-AF65-F5344CB8AC3E}">
        <p14:creationId xmlns:p14="http://schemas.microsoft.com/office/powerpoint/2010/main" val="15597742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4268396-6273-45D8-BE66-03992A3E98DA}" type="datetimeFigureOut">
              <a:rPr lang="en-US" smtClean="0"/>
              <a:pPr/>
              <a:t>10/29/2018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AFA26D9-AAD4-4648-AFD8-0EBDF7357060}" type="slidenum">
              <a:rPr lang="en-US" smtClean="0"/>
              <a:pPr/>
              <a:t>‹#›</a:t>
            </a:fld>
            <a:endParaRPr lang="en-US"/>
          </a:p>
        </p:txBody>
      </p:sp>
    </p:spTree>
    <p:extLst>
      <p:ext uri="{BB962C8B-B14F-4D97-AF65-F5344CB8AC3E}">
        <p14:creationId xmlns:p14="http://schemas.microsoft.com/office/powerpoint/2010/main" val="2459739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268396-6273-45D8-BE66-03992A3E98DA}" type="datetimeFigureOut">
              <a:rPr lang="en-US" smtClean="0"/>
              <a:pPr/>
              <a:t>10/29/2018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AFA26D9-AAD4-4648-AFD8-0EBDF7357060}" type="slidenum">
              <a:rPr lang="en-US" smtClean="0"/>
              <a:pPr/>
              <a:t>‹#›</a:t>
            </a:fld>
            <a:endParaRPr lang="en-US"/>
          </a:p>
        </p:txBody>
      </p:sp>
    </p:spTree>
    <p:extLst>
      <p:ext uri="{BB962C8B-B14F-4D97-AF65-F5344CB8AC3E}">
        <p14:creationId xmlns:p14="http://schemas.microsoft.com/office/powerpoint/2010/main" val="4185652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268396-6273-45D8-BE66-03992A3E98DA}" type="datetimeFigureOut">
              <a:rPr lang="en-US" smtClean="0"/>
              <a:pPr/>
              <a:t>10/29/2018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FA26D9-AAD4-4648-AFD8-0EBDF7357060}" type="slidenum">
              <a:rPr lang="en-US" smtClean="0"/>
              <a:pPr/>
              <a:t>‹#›</a:t>
            </a:fld>
            <a:endParaRPr lang="en-US"/>
          </a:p>
        </p:txBody>
      </p:sp>
    </p:spTree>
    <p:extLst>
      <p:ext uri="{BB962C8B-B14F-4D97-AF65-F5344CB8AC3E}">
        <p14:creationId xmlns:p14="http://schemas.microsoft.com/office/powerpoint/2010/main" val="37675879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268396-6273-45D8-BE66-03992A3E98DA}" type="datetimeFigureOut">
              <a:rPr lang="en-US" smtClean="0"/>
              <a:pPr/>
              <a:t>10/29/2018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FA26D9-AAD4-4648-AFD8-0EBDF7357060}" type="slidenum">
              <a:rPr lang="en-US" smtClean="0"/>
              <a:pPr/>
              <a:t>‹#›</a:t>
            </a:fld>
            <a:endParaRPr lang="en-US"/>
          </a:p>
        </p:txBody>
      </p:sp>
    </p:spTree>
    <p:extLst>
      <p:ext uri="{BB962C8B-B14F-4D97-AF65-F5344CB8AC3E}">
        <p14:creationId xmlns:p14="http://schemas.microsoft.com/office/powerpoint/2010/main" val="1880136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268396-6273-45D8-BE66-03992A3E98DA}" type="datetimeFigureOut">
              <a:rPr lang="en-US" smtClean="0"/>
              <a:pPr/>
              <a:t>10/29/2018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FA26D9-AAD4-4648-AFD8-0EBDF7357060}" type="slidenum">
              <a:rPr lang="en-US" smtClean="0"/>
              <a:pPr/>
              <a:t>‹#›</a:t>
            </a:fld>
            <a:endParaRPr lang="en-US"/>
          </a:p>
        </p:txBody>
      </p:sp>
    </p:spTree>
    <p:extLst>
      <p:ext uri="{BB962C8B-B14F-4D97-AF65-F5344CB8AC3E}">
        <p14:creationId xmlns:p14="http://schemas.microsoft.com/office/powerpoint/2010/main" val="2046327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hyperlink" Target="https://www.habitatblueprint.noaa.gov/wp-content/uploads/2018/01/NOAA-Guidance-for-Considering-the-Use-of-Living-Shorelines_2015.pdf"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47800" y="533400"/>
            <a:ext cx="6705600" cy="1470025"/>
          </a:xfrm>
        </p:spPr>
        <p:txBody>
          <a:bodyPr>
            <a:normAutofit fontScale="90000"/>
          </a:bodyPr>
          <a:lstStyle/>
          <a:p>
            <a:r>
              <a:rPr lang="en-US" b="1" dirty="0" smtClean="0">
                <a:solidFill>
                  <a:srgbClr val="002060"/>
                </a:solidFill>
              </a:rPr>
              <a:t>Bronx Living Shoreline</a:t>
            </a:r>
            <a:br>
              <a:rPr lang="en-US" b="1" dirty="0" smtClean="0">
                <a:solidFill>
                  <a:srgbClr val="002060"/>
                </a:solidFill>
              </a:rPr>
            </a:br>
            <a:r>
              <a:rPr lang="en-US" sz="2200" b="1" dirty="0">
                <a:solidFill>
                  <a:srgbClr val="002060"/>
                </a:solidFill>
              </a:rPr>
              <a:t>T</a:t>
            </a:r>
            <a:r>
              <a:rPr lang="en-US" sz="2200" b="1" dirty="0" smtClean="0">
                <a:solidFill>
                  <a:srgbClr val="002060"/>
                </a:solidFill>
              </a:rPr>
              <a:t>he Lake at Van Cortlandt Park, </a:t>
            </a:r>
            <a:br>
              <a:rPr lang="en-US" sz="2200" b="1" dirty="0" smtClean="0">
                <a:solidFill>
                  <a:srgbClr val="002060"/>
                </a:solidFill>
              </a:rPr>
            </a:br>
            <a:r>
              <a:rPr lang="en-US" sz="2200" b="1" dirty="0" smtClean="0">
                <a:solidFill>
                  <a:srgbClr val="002060"/>
                </a:solidFill>
              </a:rPr>
              <a:t>Depot Place (aka Bridge Park South) at Harlem River and Hutchinson Parkway at Westchester Creek</a:t>
            </a:r>
            <a:endParaRPr lang="en-US" b="1" dirty="0">
              <a:solidFill>
                <a:srgbClr val="002060"/>
              </a:solidFill>
            </a:endParaRPr>
          </a:p>
        </p:txBody>
      </p:sp>
      <p:sp>
        <p:nvSpPr>
          <p:cNvPr id="3" name="Subtitle 2"/>
          <p:cNvSpPr>
            <a:spLocks noGrp="1"/>
          </p:cNvSpPr>
          <p:nvPr>
            <p:ph type="subTitle" idx="1"/>
          </p:nvPr>
        </p:nvSpPr>
        <p:spPr>
          <a:xfrm>
            <a:off x="1219200" y="4343400"/>
            <a:ext cx="7010400" cy="1752600"/>
          </a:xfrm>
        </p:spPr>
        <p:txBody>
          <a:bodyPr>
            <a:normAutofit lnSpcReduction="10000"/>
          </a:bodyPr>
          <a:lstStyle/>
          <a:p>
            <a:r>
              <a:rPr lang="en-US" sz="2000" b="1" dirty="0" smtClean="0">
                <a:solidFill>
                  <a:schemeClr val="tx1"/>
                </a:solidFill>
              </a:rPr>
              <a:t>Bronx Council for Environmental Quality with the </a:t>
            </a:r>
          </a:p>
          <a:p>
            <a:r>
              <a:rPr lang="en-US" sz="2000" b="1" dirty="0" smtClean="0">
                <a:solidFill>
                  <a:schemeClr val="tx1"/>
                </a:solidFill>
              </a:rPr>
              <a:t>Gaia Institute and </a:t>
            </a:r>
            <a:r>
              <a:rPr lang="en-US" sz="2000" b="1" dirty="0" err="1" smtClean="0">
                <a:solidFill>
                  <a:schemeClr val="tx1"/>
                </a:solidFill>
              </a:rPr>
              <a:t>Dland</a:t>
            </a:r>
            <a:r>
              <a:rPr lang="en-US" sz="2000" b="1" dirty="0" smtClean="0">
                <a:solidFill>
                  <a:schemeClr val="tx1"/>
                </a:solidFill>
              </a:rPr>
              <a:t> Studio</a:t>
            </a:r>
          </a:p>
          <a:p>
            <a:r>
              <a:rPr lang="en-US" sz="2000" b="1" dirty="0" smtClean="0">
                <a:solidFill>
                  <a:schemeClr val="tx1"/>
                </a:solidFill>
              </a:rPr>
              <a:t>At the Bronx Parks Department</a:t>
            </a:r>
          </a:p>
          <a:p>
            <a:r>
              <a:rPr lang="en-US" sz="2000" b="1" dirty="0" smtClean="0">
                <a:solidFill>
                  <a:schemeClr val="tx1"/>
                </a:solidFill>
              </a:rPr>
              <a:t>Meeting # 2</a:t>
            </a:r>
          </a:p>
          <a:p>
            <a:pPr algn="r"/>
            <a:r>
              <a:rPr lang="en-US" sz="2000" b="1" dirty="0" smtClean="0">
                <a:solidFill>
                  <a:schemeClr val="tx1"/>
                </a:solidFill>
              </a:rPr>
              <a:t>October 15, 2018 </a:t>
            </a:r>
            <a:endParaRPr lang="en-US" sz="2000" b="1" dirty="0">
              <a:solidFill>
                <a:schemeClr val="tx1"/>
              </a:solidFill>
            </a:endParaRPr>
          </a:p>
        </p:txBody>
      </p:sp>
      <p:pic>
        <p:nvPicPr>
          <p:cNvPr id="5" name="Picture 2" descr="C:\Users\Karen\Documents\BCEQ\BOA 2014\DEPOT Place Bridge Park South\2018-10-14_1950_Depot_Place.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44326"/>
          <a:stretch/>
        </p:blipFill>
        <p:spPr bwMode="auto">
          <a:xfrm>
            <a:off x="3505200" y="2057400"/>
            <a:ext cx="2065925" cy="1728121"/>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1926" y="2057400"/>
            <a:ext cx="1257161"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5000" y="2286000"/>
            <a:ext cx="2456882" cy="1381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77395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Karen\Documents\BCEQ\Sea Rise\2018-10-14_2024_LS_sof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304800"/>
            <a:ext cx="4630097" cy="5943600"/>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3" descr="C:\Users\Karen\Documents\BCEQ\Sea Rise\2018-10-14_2025_beach_L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78344" y="304800"/>
            <a:ext cx="4582070"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74017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Karen\Documents\BCEQ\Sea Rise\2018-10-14_2026_Coastal_Hard.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228600"/>
            <a:ext cx="4775256" cy="6019800"/>
          </a:xfrm>
          <a:prstGeom prst="rect">
            <a:avLst/>
          </a:prstGeom>
          <a:noFill/>
          <a:extLst>
            <a:ext uri="{909E8E84-426E-40DD-AFC4-6F175D3DCCD1}">
              <a14:hiddenFill xmlns:a14="http://schemas.microsoft.com/office/drawing/2010/main">
                <a:solidFill>
                  <a:srgbClr val="FFFFFF"/>
                </a:solidFill>
              </a14:hiddenFill>
            </a:ext>
          </a:extLst>
        </p:spPr>
      </p:pic>
      <p:pic>
        <p:nvPicPr>
          <p:cNvPr id="17411" name="Picture 3" descr="C:\Users\Karen\Documents\BCEQ\Sea Rise\2018-10-14_2027_Coast_Hard.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256"/>
          <a:stretch/>
        </p:blipFill>
        <p:spPr bwMode="auto">
          <a:xfrm>
            <a:off x="4343400" y="221176"/>
            <a:ext cx="4724400" cy="6101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68499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Karen\Documents\BCEQ\Sea Rise\2018-10-14_2027_Back_page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0" y="304800"/>
            <a:ext cx="4784913" cy="6185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65371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Karen\Documents\BCEQ\Grant 2014\Grants 2018\VCL east.jpg"/>
          <p:cNvPicPr>
            <a:picLocks noChangeAspect="1" noChangeArrowheads="1"/>
          </p:cNvPicPr>
          <p:nvPr/>
        </p:nvPicPr>
        <p:blipFill>
          <a:blip r:embed="rId2" cstate="print"/>
          <a:stretch>
            <a:fillRect/>
          </a:stretch>
        </p:blipFill>
        <p:spPr bwMode="auto">
          <a:xfrm>
            <a:off x="2209800" y="340658"/>
            <a:ext cx="4800600" cy="621254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124200" y="457200"/>
            <a:ext cx="2895600" cy="400110"/>
          </a:xfrm>
          <a:prstGeom prst="rect">
            <a:avLst/>
          </a:prstGeom>
          <a:solidFill>
            <a:schemeClr val="bg1"/>
          </a:solidFill>
        </p:spPr>
        <p:txBody>
          <a:bodyPr wrap="square" rtlCol="0">
            <a:spAutoFit/>
          </a:bodyPr>
          <a:lstStyle/>
          <a:p>
            <a:pPr algn="ctr"/>
            <a:r>
              <a:rPr lang="en-US" sz="2000" dirty="0" smtClean="0"/>
              <a:t>Site 1: Van </a:t>
            </a:r>
            <a:r>
              <a:rPr lang="en-US" sz="2000" dirty="0" err="1" smtClean="0"/>
              <a:t>Cortlandt</a:t>
            </a:r>
            <a:r>
              <a:rPr lang="en-US" sz="2000" dirty="0" smtClean="0"/>
              <a:t> Lake</a:t>
            </a:r>
            <a:endParaRPr lang="en-US" sz="20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Karen\Documents\BCEQ\Grant 2014\Grants 2018\VCL edge eas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066800"/>
            <a:ext cx="3581400" cy="4775200"/>
          </a:xfrm>
          <a:prstGeom prst="rect">
            <a:avLst/>
          </a:prstGeom>
          <a:noFill/>
          <a:extLst>
            <a:ext uri="{909E8E84-426E-40DD-AFC4-6F175D3DCCD1}">
              <a14:hiddenFill xmlns:a14="http://schemas.microsoft.com/office/drawing/2010/main">
                <a:solidFill>
                  <a:srgbClr val="FFFFFF"/>
                </a:solidFill>
              </a14:hiddenFill>
            </a:ext>
          </a:extLst>
        </p:spPr>
      </p:pic>
      <p:pic>
        <p:nvPicPr>
          <p:cNvPr id="19459" name="Picture 3" descr="C:\Users\Karen\Documents\BCEQ\Grant 2014\Grants 2018\VCL east benche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838200"/>
            <a:ext cx="3886200" cy="518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95813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Karen\Documents\BCEQ\Grant 2014\Grants 2018\VCL eas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1066800" y="704849"/>
            <a:ext cx="7188200" cy="5391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8457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Karen\Documents\BCEQ\Grant 2014\Grants 2018\VCL east.jpg"/>
          <p:cNvPicPr>
            <a:picLocks noChangeAspect="1" noChangeArrowheads="1"/>
          </p:cNvPicPr>
          <p:nvPr/>
        </p:nvPicPr>
        <p:blipFill>
          <a:blip r:embed="rId2" cstate="print"/>
          <a:stretch>
            <a:fillRect/>
          </a:stretch>
        </p:blipFill>
        <p:spPr bwMode="auto">
          <a:xfrm>
            <a:off x="685800" y="228600"/>
            <a:ext cx="8001000" cy="64408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Karen\Documents\BCEQ\Grant 2014\Grants 2018\HRP east x boat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559224"/>
            <a:ext cx="8077200" cy="544077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362200" y="457200"/>
            <a:ext cx="4419600" cy="707886"/>
          </a:xfrm>
          <a:prstGeom prst="rect">
            <a:avLst/>
          </a:prstGeom>
          <a:solidFill>
            <a:schemeClr val="bg1"/>
          </a:solidFill>
        </p:spPr>
        <p:txBody>
          <a:bodyPr wrap="square" rtlCol="0">
            <a:spAutoFit/>
          </a:bodyPr>
          <a:lstStyle/>
          <a:p>
            <a:pPr algn="ctr"/>
            <a:r>
              <a:rPr lang="en-US" sz="2000" dirty="0" smtClean="0"/>
              <a:t>Site 2: Westchester Creek </a:t>
            </a:r>
            <a:br>
              <a:rPr lang="en-US" sz="2000" dirty="0" smtClean="0"/>
            </a:br>
            <a:r>
              <a:rPr lang="en-US" sz="2000" dirty="0" smtClean="0"/>
              <a:t>by Hutchinson River Parkway</a:t>
            </a:r>
            <a:endParaRPr lang="en-US" sz="2000" dirty="0"/>
          </a:p>
        </p:txBody>
      </p:sp>
    </p:spTree>
    <p:extLst>
      <p:ext uri="{BB962C8B-B14F-4D97-AF65-F5344CB8AC3E}">
        <p14:creationId xmlns:p14="http://schemas.microsoft.com/office/powerpoint/2010/main" val="10837134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6400" y="76200"/>
            <a:ext cx="5870466" cy="330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IMG_3538.JPG"/>
          <p:cNvPicPr>
            <a:picLocks noChangeAspect="1"/>
          </p:cNvPicPr>
          <p:nvPr/>
        </p:nvPicPr>
        <p:blipFill>
          <a:blip r:embed="rId3" cstate="print"/>
          <a:srcRect t="12000" b="12000"/>
          <a:stretch>
            <a:fillRect/>
          </a:stretch>
        </p:blipFill>
        <p:spPr>
          <a:xfrm>
            <a:off x="1676400" y="3435644"/>
            <a:ext cx="5870448" cy="3346156"/>
          </a:xfrm>
          <a:prstGeom prst="rect">
            <a:avLst/>
          </a:prstGeom>
        </p:spPr>
      </p:pic>
    </p:spTree>
    <p:extLst>
      <p:ext uri="{BB962C8B-B14F-4D97-AF65-F5344CB8AC3E}">
        <p14:creationId xmlns:p14="http://schemas.microsoft.com/office/powerpoint/2010/main" val="10242126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astal Green Infrastructure for Westchester Creek.jpg"/>
          <p:cNvPicPr>
            <a:picLocks noChangeAspect="1"/>
          </p:cNvPicPr>
          <p:nvPr/>
        </p:nvPicPr>
        <p:blipFill>
          <a:blip r:embed="rId2" cstate="print"/>
          <a:stretch>
            <a:fillRect/>
          </a:stretch>
        </p:blipFill>
        <p:spPr>
          <a:xfrm>
            <a:off x="3657600" y="0"/>
            <a:ext cx="5499340" cy="6858000"/>
          </a:xfrm>
          <a:prstGeom prst="rect">
            <a:avLst/>
          </a:prstGeom>
        </p:spPr>
      </p:pic>
      <p:pic>
        <p:nvPicPr>
          <p:cNvPr id="3" name="Picture 2" descr="Coastal Green Infrastructure for Westchester Creek_cover.jpg"/>
          <p:cNvPicPr>
            <a:picLocks noChangeAspect="1"/>
          </p:cNvPicPr>
          <p:nvPr/>
        </p:nvPicPr>
        <p:blipFill>
          <a:blip r:embed="rId3" cstate="print"/>
          <a:stretch>
            <a:fillRect/>
          </a:stretch>
        </p:blipFill>
        <p:spPr>
          <a:xfrm>
            <a:off x="322633" y="1219200"/>
            <a:ext cx="3411167" cy="4415309"/>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lstStyle/>
          <a:p>
            <a:pPr marL="1028700" lvl="1" indent="-571500">
              <a:lnSpc>
                <a:spcPct val="150000"/>
              </a:lnSpc>
              <a:buFont typeface="+mj-lt"/>
              <a:buAutoNum type="romanUcPeriod"/>
            </a:pPr>
            <a:r>
              <a:rPr lang="en-US" dirty="0" smtClean="0"/>
              <a:t>Introductions</a:t>
            </a:r>
          </a:p>
          <a:p>
            <a:pPr marL="1028700" lvl="1" indent="-571500">
              <a:lnSpc>
                <a:spcPct val="150000"/>
              </a:lnSpc>
              <a:buFont typeface="+mj-lt"/>
              <a:buAutoNum type="romanUcPeriod"/>
            </a:pPr>
            <a:r>
              <a:rPr lang="en-US" dirty="0" smtClean="0"/>
              <a:t>Why </a:t>
            </a:r>
            <a:r>
              <a:rPr lang="en-US" dirty="0"/>
              <a:t>we are </a:t>
            </a:r>
            <a:r>
              <a:rPr lang="en-US" dirty="0" smtClean="0"/>
              <a:t>here?  What is our goal?</a:t>
            </a:r>
          </a:p>
          <a:p>
            <a:pPr marL="1028700" lvl="1" indent="-571500">
              <a:lnSpc>
                <a:spcPct val="150000"/>
              </a:lnSpc>
              <a:buFont typeface="+mj-lt"/>
              <a:buAutoNum type="romanUcPeriod"/>
            </a:pPr>
            <a:r>
              <a:rPr lang="en-US" dirty="0" smtClean="0"/>
              <a:t>Consultant presentation of conceptual design and/or other ideas</a:t>
            </a:r>
            <a:endParaRPr lang="en-US" dirty="0"/>
          </a:p>
          <a:p>
            <a:pPr marL="1028700" lvl="1" indent="-571500">
              <a:lnSpc>
                <a:spcPct val="150000"/>
              </a:lnSpc>
              <a:buFont typeface="+mj-lt"/>
              <a:buAutoNum type="romanUcPeriod"/>
            </a:pPr>
            <a:r>
              <a:rPr lang="en-US" dirty="0" smtClean="0"/>
              <a:t>Response </a:t>
            </a:r>
            <a:r>
              <a:rPr lang="en-US" dirty="0"/>
              <a:t>from Parks</a:t>
            </a:r>
          </a:p>
        </p:txBody>
      </p:sp>
    </p:spTree>
    <p:extLst>
      <p:ext uri="{BB962C8B-B14F-4D97-AF65-F5344CB8AC3E}">
        <p14:creationId xmlns:p14="http://schemas.microsoft.com/office/powerpoint/2010/main" val="19363985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ronx CB 10. Shoreline protection strategies.jpg"/>
          <p:cNvPicPr>
            <a:picLocks noChangeAspect="1"/>
          </p:cNvPicPr>
          <p:nvPr/>
        </p:nvPicPr>
        <p:blipFill>
          <a:blip r:embed="rId2" cstate="print"/>
          <a:stretch>
            <a:fillRect/>
          </a:stretch>
        </p:blipFill>
        <p:spPr>
          <a:xfrm>
            <a:off x="134470" y="0"/>
            <a:ext cx="8875059" cy="68580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ronx CB 10. Protecting coastal edges recommendations.jpg"/>
          <p:cNvPicPr>
            <a:picLocks noChangeAspect="1"/>
          </p:cNvPicPr>
          <p:nvPr/>
        </p:nvPicPr>
        <p:blipFill>
          <a:blip r:embed="rId2" cstate="print"/>
          <a:stretch>
            <a:fillRect/>
          </a:stretch>
        </p:blipFill>
        <p:spPr>
          <a:xfrm>
            <a:off x="134470" y="0"/>
            <a:ext cx="8875059" cy="68580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Karen\Documents\BCEQ\BOA 2014\DEPOT Place Bridge Park South\2018-10-14_1949_big_map.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02178" y="304800"/>
            <a:ext cx="4597039" cy="617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79138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Karen\Documents\BCEQ\BOA 2014\DEPOT Place Bridge Park South\2018-10-14_1950_Depot_Plac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7000" y="227848"/>
            <a:ext cx="4123326" cy="619517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667000" y="457200"/>
            <a:ext cx="4114800" cy="400110"/>
          </a:xfrm>
          <a:prstGeom prst="rect">
            <a:avLst/>
          </a:prstGeom>
          <a:solidFill>
            <a:schemeClr val="bg1"/>
          </a:solidFill>
        </p:spPr>
        <p:txBody>
          <a:bodyPr wrap="square" rtlCol="0">
            <a:spAutoFit/>
          </a:bodyPr>
          <a:lstStyle/>
          <a:p>
            <a:pPr algn="ctr"/>
            <a:r>
              <a:rPr lang="en-US" sz="2000" dirty="0" smtClean="0"/>
              <a:t>Site 3: Harlem River near Depot Place</a:t>
            </a:r>
            <a:endParaRPr lang="en-US" sz="2000" dirty="0"/>
          </a:p>
        </p:txBody>
      </p:sp>
    </p:spTree>
    <p:extLst>
      <p:ext uri="{BB962C8B-B14F-4D97-AF65-F5344CB8AC3E}">
        <p14:creationId xmlns:p14="http://schemas.microsoft.com/office/powerpoint/2010/main" val="38959032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3550.JPG"/>
          <p:cNvPicPr>
            <a:picLocks noChangeAspect="1"/>
          </p:cNvPicPr>
          <p:nvPr/>
        </p:nvPicPr>
        <p:blipFill>
          <a:blip r:embed="rId2" cstate="print"/>
          <a:stretch>
            <a:fillRect/>
          </a:stretch>
        </p:blipFill>
        <p:spPr>
          <a:xfrm>
            <a:off x="3937000" y="228600"/>
            <a:ext cx="4978400" cy="3733800"/>
          </a:xfrm>
          <a:prstGeom prst="rect">
            <a:avLst/>
          </a:prstGeom>
        </p:spPr>
      </p:pic>
      <p:pic>
        <p:nvPicPr>
          <p:cNvPr id="4" name="Picture 3" descr="IMG_3544.JPG"/>
          <p:cNvPicPr>
            <a:picLocks noChangeAspect="1"/>
          </p:cNvPicPr>
          <p:nvPr/>
        </p:nvPicPr>
        <p:blipFill>
          <a:blip r:embed="rId3" cstate="print"/>
          <a:stretch>
            <a:fillRect/>
          </a:stretch>
        </p:blipFill>
        <p:spPr>
          <a:xfrm>
            <a:off x="304800" y="2971800"/>
            <a:ext cx="4876800" cy="3657600"/>
          </a:xfrm>
          <a:prstGeom prst="rect">
            <a:avLst/>
          </a:prstGeom>
        </p:spPr>
      </p:pic>
      <p:pic>
        <p:nvPicPr>
          <p:cNvPr id="6" name="Picture 5" descr="IMG_3553.JPG"/>
          <p:cNvPicPr>
            <a:picLocks noChangeAspect="1"/>
          </p:cNvPicPr>
          <p:nvPr/>
        </p:nvPicPr>
        <p:blipFill>
          <a:blip r:embed="rId4" cstate="print"/>
          <a:stretch>
            <a:fillRect/>
          </a:stretch>
        </p:blipFill>
        <p:spPr>
          <a:xfrm rot="16200000">
            <a:off x="857249" y="552450"/>
            <a:ext cx="2590800" cy="1943100"/>
          </a:xfrm>
          <a:prstGeom prst="rect">
            <a:avLst/>
          </a:prstGeom>
        </p:spPr>
      </p:pic>
      <p:pic>
        <p:nvPicPr>
          <p:cNvPr id="7" name="Picture 6" descr="IMG_3549.JPG"/>
          <p:cNvPicPr>
            <a:picLocks noChangeAspect="1"/>
          </p:cNvPicPr>
          <p:nvPr/>
        </p:nvPicPr>
        <p:blipFill>
          <a:blip r:embed="rId5" cstate="print"/>
          <a:stretch>
            <a:fillRect/>
          </a:stretch>
        </p:blipFill>
        <p:spPr>
          <a:xfrm rot="16200000">
            <a:off x="5847588" y="4363212"/>
            <a:ext cx="2596896" cy="1947672"/>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Karen\Documents\BCEQ\BOA 2014\DEPOT Place Bridge Park South\2018-10-14_1952_Concept_Depo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533400"/>
            <a:ext cx="8429868" cy="5465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83075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Karen\Documents\BCEQ\BOA 2014\DEPOT Place Bridge Park South\2018-10-14_1953_Concept_Depot_Pl_PLA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54267" y="259426"/>
            <a:ext cx="4908533" cy="6369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96020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0" y="1714500"/>
            <a:ext cx="4572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descr="C:\Users\Karen\Documents\BCEQ\BOA 2014\DEPOT Place Bridge Park South\2018-10-14_1955_Concep_Depot_Place_Rend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357" y="838200"/>
            <a:ext cx="8554843" cy="48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76196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erial_HarlemRiver.jpg"/>
          <p:cNvPicPr>
            <a:picLocks noChangeAspect="1"/>
          </p:cNvPicPr>
          <p:nvPr/>
        </p:nvPicPr>
        <p:blipFill>
          <a:blip r:embed="rId2" cstate="print"/>
          <a:stretch>
            <a:fillRect/>
          </a:stretch>
        </p:blipFill>
        <p:spPr>
          <a:xfrm>
            <a:off x="1954463" y="228600"/>
            <a:ext cx="5436937" cy="63246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rlem-River-Promenade.jpg"/>
          <p:cNvPicPr>
            <a:picLocks noChangeAspect="1"/>
          </p:cNvPicPr>
          <p:nvPr/>
        </p:nvPicPr>
        <p:blipFill>
          <a:blip r:embed="rId2" cstate="print"/>
          <a:stretch>
            <a:fillRect/>
          </a:stretch>
        </p:blipFill>
        <p:spPr>
          <a:xfrm>
            <a:off x="0" y="1524000"/>
            <a:ext cx="9144000" cy="3810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381000"/>
            <a:ext cx="3886200" cy="3139321"/>
          </a:xfrm>
          <a:prstGeom prst="rect">
            <a:avLst/>
          </a:prstGeom>
          <a:noFill/>
        </p:spPr>
        <p:txBody>
          <a:bodyPr wrap="square" rtlCol="0">
            <a:spAutoFit/>
          </a:bodyPr>
          <a:lstStyle/>
          <a:p>
            <a:r>
              <a:rPr lang="en-US" dirty="0" smtClean="0"/>
              <a:t>Prepare a guide to Low Impact Development (LID) practices to preserve and protect our water, air and land.  Using green infrastructure (GI) for stormwater  treatment strategies for developing and/or retrofitting natural resources near the waterfront is less invasive and expensive than traditional concrete uses.  </a:t>
            </a:r>
          </a:p>
          <a:p>
            <a:r>
              <a:rPr lang="en-US" dirty="0" smtClean="0"/>
              <a:t> </a:t>
            </a:r>
          </a:p>
          <a:p>
            <a:endParaRPr lang="en-US" dirty="0"/>
          </a:p>
        </p:txBody>
      </p:sp>
      <p:sp>
        <p:nvSpPr>
          <p:cNvPr id="3" name="TextBox 2"/>
          <p:cNvSpPr txBox="1"/>
          <p:nvPr/>
        </p:nvSpPr>
        <p:spPr>
          <a:xfrm>
            <a:off x="533400" y="3124200"/>
            <a:ext cx="3733800" cy="2031325"/>
          </a:xfrm>
          <a:prstGeom prst="rect">
            <a:avLst/>
          </a:prstGeom>
          <a:noFill/>
        </p:spPr>
        <p:txBody>
          <a:bodyPr wrap="square" rtlCol="0">
            <a:spAutoFit/>
          </a:bodyPr>
          <a:lstStyle/>
          <a:p>
            <a:r>
              <a:rPr lang="en-US" dirty="0"/>
              <a:t>Create one-page two-sided handout for advocates to educate agency and elected </a:t>
            </a:r>
            <a:r>
              <a:rPr lang="en-US" dirty="0" smtClean="0"/>
              <a:t>officials</a:t>
            </a:r>
            <a:r>
              <a:rPr lang="en-US" dirty="0"/>
              <a:t>.  Different handouts for each site or sites should include site and sketch </a:t>
            </a:r>
            <a:r>
              <a:rPr lang="en-US" dirty="0" smtClean="0"/>
              <a:t>and </a:t>
            </a:r>
            <a:r>
              <a:rPr lang="en-US" dirty="0"/>
              <a:t>be 1/3 the handout.  Concepts and Talking Points should be 1/3 each</a:t>
            </a:r>
          </a:p>
        </p:txBody>
      </p:sp>
      <p:sp>
        <p:nvSpPr>
          <p:cNvPr id="4" name="TextBox 3"/>
          <p:cNvSpPr txBox="1"/>
          <p:nvPr/>
        </p:nvSpPr>
        <p:spPr>
          <a:xfrm>
            <a:off x="4495800" y="609600"/>
            <a:ext cx="4114800" cy="5786199"/>
          </a:xfrm>
          <a:prstGeom prst="rect">
            <a:avLst/>
          </a:prstGeom>
          <a:noFill/>
        </p:spPr>
        <p:txBody>
          <a:bodyPr wrap="square" rtlCol="0">
            <a:spAutoFit/>
          </a:bodyPr>
          <a:lstStyle/>
          <a:p>
            <a:r>
              <a:rPr lang="en-US" dirty="0"/>
              <a:t>Living shoreline is a broad term that encompasses a range of shoreline stabilization techniques along estuarine coasts, bays, sheltered coastlines, and tributaries. A living shoreline has a footprint that is made up mostly of native material. It incorporates vegetation or other living, natural “soft” elements alone or in combination with some type of harder shoreline structure (e.g. oyster reefs or rock sills) for added stability. Living shorelines maintain continuity of the natural land–water interface and reduce erosion while providing habitat value and enhancing coastal resilience.</a:t>
            </a:r>
          </a:p>
          <a:p>
            <a:r>
              <a:rPr lang="en-US" dirty="0"/>
              <a:t>	~Guidance for Considering the Use of Living Shorelines, 2015, NOAA, page </a:t>
            </a:r>
            <a:r>
              <a:rPr lang="en-US" dirty="0" smtClean="0"/>
              <a:t>7</a:t>
            </a:r>
          </a:p>
          <a:p>
            <a:r>
              <a:rPr lang="en-US" dirty="0" smtClean="0"/>
              <a:t> </a:t>
            </a:r>
            <a:r>
              <a:rPr lang="en-US" sz="1400" u="sng" dirty="0">
                <a:hlinkClick r:id="rId2"/>
              </a:rPr>
              <a:t>https://www.habitatblueprint.noaa.gov/wp-content/uploads/2018/01/NOAA-Guidance-for-Considering-the-Use-of-Living-Shorelines_2015.pdf</a:t>
            </a:r>
            <a:r>
              <a:rPr lang="en-US" sz="1400" dirty="0"/>
              <a:t> </a:t>
            </a:r>
          </a:p>
        </p:txBody>
      </p:sp>
    </p:spTree>
    <p:extLst>
      <p:ext uri="{BB962C8B-B14F-4D97-AF65-F5344CB8AC3E}">
        <p14:creationId xmlns:p14="http://schemas.microsoft.com/office/powerpoint/2010/main" val="12775703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Karen\Documents\BCEQ\BOA 2014\DEPOT Place Bridge Park South\2018-10-14_1959_Bridge_Park_Drawin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3200" y="228600"/>
            <a:ext cx="3962400" cy="6175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77582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Karen\Documents\Community and Water\NEMO\Easy water cycle\Impervious Surface EPA.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285"/>
          <a:stretch/>
        </p:blipFill>
        <p:spPr bwMode="auto">
          <a:xfrm>
            <a:off x="1143000" y="762000"/>
            <a:ext cx="7037388" cy="5190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37845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Karen\Documents\Community and Water\NEMO\Easy water cycle\Base Flow to the waterw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990600"/>
            <a:ext cx="8094663" cy="5276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10097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Karen\Documents\Community and Water\NEMO\NPS research\Living Shoreline\living-shorelines-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457200"/>
            <a:ext cx="7944713" cy="6141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46977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Karen\Documents\Community and Water\NEMO\NPS research\Living Shoreline\2018-09-09_1319_Living_Shoreline_NYS_ESR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685800"/>
            <a:ext cx="7245350" cy="4952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63432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Karen\Documents\Community and Water\NEMO\NPS research\Living Shoreline\2018-09-09_1322_LS_NYS_ESRI_Reduce_Wave_Energ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838200"/>
            <a:ext cx="8669338" cy="5419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85134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Karen\Documents\Community and Water\NEMO\NPS research\Living Shoreline\2018-09-09_1324_NOAA_Fig_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143000"/>
            <a:ext cx="8033440" cy="426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27505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Karen\Documents\BCEQ\Sea Rise\2018-10-14_2020_SAGE_Resilient_shorelines.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199"/>
          <a:stretch/>
        </p:blipFill>
        <p:spPr bwMode="auto">
          <a:xfrm>
            <a:off x="381000" y="533400"/>
            <a:ext cx="5395253" cy="5095875"/>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Karen\Documents\BCEQ\Sea Rise\2018-10-14_2022_definition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7000" y="228600"/>
            <a:ext cx="2076450" cy="6297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10782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Karen\Documents\BCEQ\Sea Rise\2018-10-14_2023_resilienc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1371600"/>
            <a:ext cx="7379369"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33039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243</TotalTime>
  <Words>257</Words>
  <Application>Microsoft Office PowerPoint</Application>
  <PresentationFormat>On-screen Show (4:3)</PresentationFormat>
  <Paragraphs>20</Paragraphs>
  <Slides>32</Slides>
  <Notes>0</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Bronx Living Shoreline The Lake at Van Cortlandt Park,  Depot Place (aka Bridge Park South) at Harlem River and Hutchinson Parkway at Westchester Creek</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Bronx Living Shoreline</dc:title>
  <dc:creator>Karen</dc:creator>
  <cp:lastModifiedBy>Karen</cp:lastModifiedBy>
  <cp:revision>24</cp:revision>
  <dcterms:created xsi:type="dcterms:W3CDTF">2018-10-14T23:31:16Z</dcterms:created>
  <dcterms:modified xsi:type="dcterms:W3CDTF">2018-10-30T04:50:06Z</dcterms:modified>
</cp:coreProperties>
</file>